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8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7B52C-8F83-9B1A-E2E4-D8515F9DB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A9D17-2295-689D-D004-360B270C3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0979D-4319-8434-176E-092CCAF6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E565F-C37A-D030-6B07-98460D098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86208-2F0A-9043-AF59-61ADA70D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2831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FC6ED-A982-34C4-67E8-81B34CD4F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A0432-F39F-9985-86EC-C227B57D2D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9F34B-98F4-D823-085C-C9CFDAFD5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7B04B-0D41-98A1-A73C-46BEDBD9E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7FD7E-C9E5-615A-8304-4D2F69A83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8221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645DB8-7C8D-1994-7BF1-974F791082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28065F-9F6A-8670-2D47-A8A79E52A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D2C14-8514-C3E5-8C50-C4E7AB224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DA3FE-1FCD-C016-2D6F-93238BE6B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E7F94-C310-600C-41AF-37FD3F294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363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B13E5-6696-34E6-69AA-DE8CDEEA9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8813F-5FF7-A9CB-19F0-62AEA1746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C20AE-B475-E709-B247-981BD0216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44EF9-1B5D-5BC6-823F-2F57FF50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C10D-51D6-01D4-B7AF-D20937A19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232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037D2-79A5-2D42-2F44-C4D5FDA75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58850-6CC9-6B65-9DB5-3DC3CED05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5F03C-6A0F-FECD-A1FC-6C89BDD1F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3F54F-B46C-267C-BD53-7E529990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1F501-BF3C-90D3-4617-0ABCDCB64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0199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AA8F5-D490-D4BC-E290-B60A45A1A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9B668-C5BA-4DD4-36BF-F0517B46EB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B910BA-D3D3-C2A9-B22F-3F20E1E03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9D29A-1E05-AB53-85EF-A99833BA2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853654-E306-CA5C-F07D-5FEAF5A8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76E18-D8C1-9E31-8D5B-B3827FA12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795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B3440-21C3-4AFB-4835-F9DB6CD3A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4CD3FC-B8CB-AC2C-4B35-022C591B1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B36AA-792E-894D-7C61-1971C150C9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595CAD-A6AD-75EE-DE7A-C41639650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299893-86F6-B25F-0C88-A8409CFD12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5E30DD-F341-83D1-88A1-C9006D847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33162A-CAF1-34F4-EDA6-6AB282A9F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D6B32B-F357-1613-E3A1-7E3B29C0A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94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E8F06-9A2A-FDA6-5A99-FEA85959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DB1F5A-8580-DA6E-E638-E00090F79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7C4C65-6DF6-B223-D002-868D2D028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69DEC-760A-3923-9495-B43F22772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545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A80F11-177C-611C-F900-86416E2E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8E1BD0-60B9-2E42-002E-5CB9C46A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77AE8-4C1E-1AD8-F4E7-FD6581F74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334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8446D-A3A5-7AAE-18E3-3798A5C7C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E64CA-A768-A14E-A31E-0DB16DBE6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6B4547-8F33-2EDA-88D0-84D9122A8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ABFD6-29CE-0430-5C81-005B2F3D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730445-6847-50DE-100F-781565B8E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6ED89D-2A0E-52A7-C623-BAAFC32EE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6906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6465D-1D1A-1ED6-2BA2-C7F0F1061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DC11D-4896-46DF-6C05-503824BC1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08008-FFFB-176E-7291-B2F7645DB1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9907E7-ABD6-B29C-E945-9F107C9C3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F63A0-3F0D-BC63-70F4-0BB61DDAE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A9753-47BE-F5BC-11D9-AB18EB255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4844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102DFE-93BE-EA82-7A6D-EF6DCD959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DD21B-0F8F-D2A7-7D20-48E883475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5B4E6-CE7E-F9B0-3A34-059AE28BC3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976883-2A07-408E-BDFD-1A7DCB357EAE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C5D85-2BC7-060E-7D51-3ED9F9F8A0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3AC54-69A1-B1B9-C2F4-4E8D314608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D89DA-46D2-444A-9B7B-08AF3DDAFF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897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0C3E9-AC64-F47A-24E5-1D4D05153E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 err="1"/>
              <a:t>Deforestation</a:t>
            </a:r>
            <a:r>
              <a:rPr lang="ro-RO" dirty="0"/>
              <a:t> </a:t>
            </a:r>
            <a:r>
              <a:rPr lang="ro-RO" dirty="0" err="1"/>
              <a:t>detection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EBCF68-F0C7-6F3A-E6A5-7D85173F7E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dirty="0"/>
              <a:t>Radu-Mihai Sîrbu, </a:t>
            </a:r>
            <a:r>
              <a:rPr lang="ro-RO" dirty="0" err="1"/>
              <a:t>Babes</a:t>
            </a:r>
            <a:r>
              <a:rPr lang="ro-RO" dirty="0"/>
              <a:t>-Bolyai University Cluj-Napoca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8011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7BF5A-11DE-AD12-2734-CF69AB926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Deforestation</a:t>
            </a:r>
            <a:r>
              <a:rPr lang="ro-RO" dirty="0"/>
              <a:t> as a problem</a:t>
            </a:r>
            <a:endParaRPr lang="en-GB" dirty="0"/>
          </a:p>
        </p:txBody>
      </p:sp>
      <p:pic>
        <p:nvPicPr>
          <p:cNvPr id="1026" name="Picture 2" descr="Deforestation: A Few Solutions That Can Change The Future - Biofriendly  Planet | For a Cooler Environment">
            <a:extLst>
              <a:ext uri="{FF2B5EF4-FFF2-40B4-BE49-F238E27FC236}">
                <a16:creationId xmlns:a16="http://schemas.microsoft.com/office/drawing/2014/main" id="{A91EA779-3033-7EE2-87DD-7A6B988C8C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363" y="1793536"/>
            <a:ext cx="5902809" cy="2974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E8E0A5-7D29-41BE-8997-46BFB14022E0}"/>
              </a:ext>
            </a:extLst>
          </p:cNvPr>
          <p:cNvSpPr txBox="1"/>
          <p:nvPr/>
        </p:nvSpPr>
        <p:spPr>
          <a:xfrm>
            <a:off x="715053" y="1793536"/>
            <a:ext cx="47063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21212"/>
                </a:solidFill>
                <a:effectLst/>
                <a:latin typeface="GeographEditWeb"/>
              </a:rPr>
              <a:t>Throughout history and into modern times, forests have been razed to make space for agriculture and animal grazing, and to obtain wood for fuel, manufacturing, and construction.</a:t>
            </a:r>
            <a:endParaRPr lang="ro-RO" b="0" i="0" dirty="0">
              <a:solidFill>
                <a:srgbClr val="121212"/>
              </a:solidFill>
              <a:effectLst/>
              <a:latin typeface="GeographEditWe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21212"/>
                </a:solidFill>
                <a:effectLst/>
                <a:latin typeface="GeographEditWeb"/>
              </a:rPr>
              <a:t>Deforestation has greatly altered landscapes around the world.</a:t>
            </a:r>
            <a:endParaRPr lang="ro-RO" dirty="0">
              <a:solidFill>
                <a:srgbClr val="121212"/>
              </a:solidFill>
              <a:latin typeface="GeographEditWeb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121212"/>
                </a:solidFill>
                <a:effectLst/>
                <a:latin typeface="GeographEditWeb"/>
              </a:rPr>
              <a:t>Deforestation has greatly altered landscapes around the world.</a:t>
            </a:r>
            <a:r>
              <a:rPr lang="ro-RO" b="0" i="0" dirty="0">
                <a:solidFill>
                  <a:srgbClr val="121212"/>
                </a:solidFill>
                <a:effectLst/>
                <a:latin typeface="GeographEditWeb"/>
              </a:rPr>
              <a:t> </a:t>
            </a:r>
            <a:r>
              <a:rPr lang="en-GB" b="0" i="0" dirty="0">
                <a:solidFill>
                  <a:srgbClr val="121212"/>
                </a:solidFill>
                <a:effectLst/>
                <a:latin typeface="GeographEditWeb"/>
              </a:rPr>
              <a:t>With fewer trees around to take in the carbon dioxide, this greenhouse gas accumulates in the atmosphere and accelerates global warming.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428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0956C-9107-872E-C4C9-546B9C5DE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Project </a:t>
            </a:r>
            <a:r>
              <a:rPr lang="ro-RO" dirty="0" err="1"/>
              <a:t>purpose</a:t>
            </a:r>
            <a:r>
              <a:rPr lang="ro-RO" dirty="0"/>
              <a:t> – </a:t>
            </a:r>
            <a:r>
              <a:rPr lang="ro-RO" dirty="0" err="1"/>
              <a:t>detect</a:t>
            </a:r>
            <a:r>
              <a:rPr lang="ro-RO" dirty="0"/>
              <a:t> </a:t>
            </a:r>
            <a:r>
              <a:rPr lang="ro-RO" dirty="0" err="1"/>
              <a:t>deforestation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satellite</a:t>
            </a:r>
            <a:r>
              <a:rPr lang="ro-RO" dirty="0"/>
              <a:t> </a:t>
            </a:r>
            <a:r>
              <a:rPr lang="ro-RO" dirty="0" err="1"/>
              <a:t>images</a:t>
            </a:r>
            <a:endParaRPr lang="en-GB" dirty="0"/>
          </a:p>
        </p:txBody>
      </p:sp>
      <p:pic>
        <p:nvPicPr>
          <p:cNvPr id="2050" name="Picture 2" descr="ForestNet: Classifying Drivers of Deforestation in Indonesia using Deep  Learning on Satellite Imagery">
            <a:extLst>
              <a:ext uri="{FF2B5EF4-FFF2-40B4-BE49-F238E27FC236}">
                <a16:creationId xmlns:a16="http://schemas.microsoft.com/office/drawing/2014/main" id="{3B8FE48B-4E3D-9326-1D50-06B696C657C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2187" y="1816868"/>
            <a:ext cx="8567625" cy="464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8726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C0ED9-63AD-2608-4D73-0B562A293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91633"/>
          </a:xfrm>
        </p:spPr>
        <p:txBody>
          <a:bodyPr/>
          <a:lstStyle/>
          <a:p>
            <a:r>
              <a:rPr lang="ro-RO" dirty="0" err="1"/>
              <a:t>Chosen</a:t>
            </a:r>
            <a:r>
              <a:rPr lang="ro-RO" dirty="0"/>
              <a:t> </a:t>
            </a:r>
            <a:r>
              <a:rPr lang="ro-RO" dirty="0" err="1"/>
              <a:t>method</a:t>
            </a:r>
            <a:r>
              <a:rPr lang="ro-RO" dirty="0"/>
              <a:t> of </a:t>
            </a:r>
            <a:r>
              <a:rPr lang="ro-RO" dirty="0" err="1"/>
              <a:t>detection</a:t>
            </a:r>
            <a:endParaRPr lang="en-GB" dirty="0"/>
          </a:p>
        </p:txBody>
      </p:sp>
      <p:pic>
        <p:nvPicPr>
          <p:cNvPr id="3074" name="Picture 2" descr="Deforestation change detection based on SPOT-5 Pan (a: 26 July 2010)... |  Download Scientific Diagram">
            <a:extLst>
              <a:ext uri="{FF2B5EF4-FFF2-40B4-BE49-F238E27FC236}">
                <a16:creationId xmlns:a16="http://schemas.microsoft.com/office/drawing/2014/main" id="{E63DFC51-E94C-0175-13FA-B2E614EEDD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815" y="1360764"/>
            <a:ext cx="5962106" cy="2974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ample chips with labels">
            <a:extLst>
              <a:ext uri="{FF2B5EF4-FFF2-40B4-BE49-F238E27FC236}">
                <a16:creationId xmlns:a16="http://schemas.microsoft.com/office/drawing/2014/main" id="{CBE4C56D-6FBA-240C-5166-58F1020E2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26" y="2716402"/>
            <a:ext cx="8383159" cy="286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92D0EF-A139-829E-3E5D-24B645523626}"/>
              </a:ext>
            </a:extLst>
          </p:cNvPr>
          <p:cNvSpPr txBox="1"/>
          <p:nvPr/>
        </p:nvSpPr>
        <p:spPr>
          <a:xfrm>
            <a:off x="611045" y="5794447"/>
            <a:ext cx="7384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800" dirty="0"/>
              <a:t>Amazon </a:t>
            </a:r>
            <a:r>
              <a:rPr lang="ro-RO" sz="2800" dirty="0" err="1"/>
              <a:t>Rainforest</a:t>
            </a:r>
            <a:r>
              <a:rPr lang="ro-RO" sz="2800" dirty="0"/>
              <a:t> </a:t>
            </a:r>
            <a:r>
              <a:rPr lang="ro-RO" sz="2800" dirty="0" err="1"/>
              <a:t>Satellite</a:t>
            </a:r>
            <a:r>
              <a:rPr lang="ro-RO" sz="2800" dirty="0"/>
              <a:t> </a:t>
            </a:r>
            <a:r>
              <a:rPr lang="ro-RO" sz="2800" dirty="0" err="1"/>
              <a:t>Images</a:t>
            </a:r>
            <a:r>
              <a:rPr lang="ro-RO" sz="2800" dirty="0"/>
              <a:t> </a:t>
            </a:r>
            <a:r>
              <a:rPr lang="ro-RO" sz="2800" dirty="0" err="1"/>
              <a:t>Dataset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51447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7E58B-B836-4A27-55E5-CC4BA597E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Approach</a:t>
            </a:r>
            <a:endParaRPr lang="en-GB" dirty="0"/>
          </a:p>
        </p:txBody>
      </p:sp>
      <p:pic>
        <p:nvPicPr>
          <p:cNvPr id="4098" name="Picture 2" descr="Introduction to ResNets. This Article is Based on Deep Residual… | by  Connor Shorten | Towards Data Science">
            <a:extLst>
              <a:ext uri="{FF2B5EF4-FFF2-40B4-BE49-F238E27FC236}">
                <a16:creationId xmlns:a16="http://schemas.microsoft.com/office/drawing/2014/main" id="{387CBC4A-1AC0-02F4-A330-A7F647942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56" y="1800032"/>
            <a:ext cx="4209192" cy="2599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The Annotated ResNet-50. Explaining how ResNet-50 works and why… | by  Suvaditya Mukherjee | Towards Data Science">
            <a:extLst>
              <a:ext uri="{FF2B5EF4-FFF2-40B4-BE49-F238E27FC236}">
                <a16:creationId xmlns:a16="http://schemas.microsoft.com/office/drawing/2014/main" id="{E392742D-DB7F-30A0-2F28-8F50BA762C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891" y="3241569"/>
            <a:ext cx="9035115" cy="2904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DA0417B-368E-CB34-BEC8-D4D142262741}"/>
              </a:ext>
            </a:extLst>
          </p:cNvPr>
          <p:cNvSpPr txBox="1"/>
          <p:nvPr/>
        </p:nvSpPr>
        <p:spPr>
          <a:xfrm>
            <a:off x="838200" y="1495113"/>
            <a:ext cx="10350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dirty="0" err="1"/>
              <a:t>Deforestation</a:t>
            </a:r>
            <a:r>
              <a:rPr lang="ro-RO" dirty="0"/>
              <a:t> </a:t>
            </a:r>
            <a:r>
              <a:rPr lang="ro-RO" dirty="0" err="1"/>
              <a:t>related</a:t>
            </a:r>
            <a:r>
              <a:rPr lang="ro-RO" dirty="0"/>
              <a:t> </a:t>
            </a:r>
            <a:r>
              <a:rPr lang="ro-RO" dirty="0" err="1"/>
              <a:t>labels</a:t>
            </a:r>
            <a:r>
              <a:rPr lang="en-GB" dirty="0"/>
              <a:t>: [agriculture,  artisanal mine, </a:t>
            </a:r>
            <a:r>
              <a:rPr lang="en-GB" dirty="0" err="1"/>
              <a:t>convetional</a:t>
            </a:r>
            <a:r>
              <a:rPr lang="en-GB" dirty="0"/>
              <a:t> mine, cultivation, road, logging, burns]</a:t>
            </a:r>
          </a:p>
        </p:txBody>
      </p:sp>
    </p:spTree>
    <p:extLst>
      <p:ext uri="{BB962C8B-B14F-4D97-AF65-F5344CB8AC3E}">
        <p14:creationId xmlns:p14="http://schemas.microsoft.com/office/powerpoint/2010/main" val="420271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7CC31-E24E-2F88-6E04-B2BE2DBB2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7E83D-F99B-9A56-D570-AA4C23032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834" y="3481776"/>
            <a:ext cx="1761990" cy="514546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ResNet50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653CB0-50F1-4848-D994-323F1FE96913}"/>
              </a:ext>
            </a:extLst>
          </p:cNvPr>
          <p:cNvSpPr/>
          <p:nvPr/>
        </p:nvSpPr>
        <p:spPr>
          <a:xfrm>
            <a:off x="2687594" y="1938000"/>
            <a:ext cx="819060" cy="3700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B60E6D-8929-9B08-EE0C-FA099EC76B29}"/>
              </a:ext>
            </a:extLst>
          </p:cNvPr>
          <p:cNvSpPr txBox="1"/>
          <p:nvPr/>
        </p:nvSpPr>
        <p:spPr>
          <a:xfrm rot="5400000">
            <a:off x="2249893" y="3412078"/>
            <a:ext cx="1798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FLATTEN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E9DBFA8-EDB6-682F-637F-5F4C8EBD03B2}"/>
              </a:ext>
            </a:extLst>
          </p:cNvPr>
          <p:cNvGrpSpPr/>
          <p:nvPr/>
        </p:nvGrpSpPr>
        <p:grpSpPr>
          <a:xfrm>
            <a:off x="5103279" y="1185749"/>
            <a:ext cx="539335" cy="4325930"/>
            <a:chOff x="6270266" y="707942"/>
            <a:chExt cx="539335" cy="432593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BD335C-1BE9-05F1-034E-4B233A78BE17}"/>
                </a:ext>
              </a:extLst>
            </p:cNvPr>
            <p:cNvSpPr/>
            <p:nvPr/>
          </p:nvSpPr>
          <p:spPr>
            <a:xfrm>
              <a:off x="6368292" y="122585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3230830-04EA-AB4E-3165-8DD79D0BF312}"/>
                </a:ext>
              </a:extLst>
            </p:cNvPr>
            <p:cNvSpPr/>
            <p:nvPr/>
          </p:nvSpPr>
          <p:spPr>
            <a:xfrm>
              <a:off x="6368292" y="2429710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F027CF7-7C29-5A78-92D4-694D7B29611A}"/>
                </a:ext>
              </a:extLst>
            </p:cNvPr>
            <p:cNvSpPr/>
            <p:nvPr/>
          </p:nvSpPr>
          <p:spPr>
            <a:xfrm>
              <a:off x="6368292" y="321056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9299217-2AF4-57FA-2B67-DCA5EA6CE952}"/>
                </a:ext>
              </a:extLst>
            </p:cNvPr>
            <p:cNvSpPr/>
            <p:nvPr/>
          </p:nvSpPr>
          <p:spPr>
            <a:xfrm>
              <a:off x="6371903" y="3847919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AABF3B0-76AA-8CAB-6B50-D6AE30F030B8}"/>
                </a:ext>
              </a:extLst>
            </p:cNvPr>
            <p:cNvSpPr/>
            <p:nvPr/>
          </p:nvSpPr>
          <p:spPr>
            <a:xfrm>
              <a:off x="6368292" y="4586941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FF52294-D3F0-DC95-5474-CD1B8CAFA412}"/>
                </a:ext>
              </a:extLst>
            </p:cNvPr>
            <p:cNvCxnSpPr/>
            <p:nvPr/>
          </p:nvCxnSpPr>
          <p:spPr>
            <a:xfrm>
              <a:off x="6587141" y="1879946"/>
              <a:ext cx="0" cy="401180"/>
            </a:xfrm>
            <a:prstGeom prst="line">
              <a:avLst/>
            </a:prstGeom>
            <a:ln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78EDBB-B585-9EA5-F71E-9427ECCBC62A}"/>
                </a:ext>
              </a:extLst>
            </p:cNvPr>
            <p:cNvSpPr txBox="1"/>
            <p:nvPr/>
          </p:nvSpPr>
          <p:spPr>
            <a:xfrm>
              <a:off x="6270266" y="70794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128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6DDCDD2-24AF-6117-7FCC-B2F7A79B641C}"/>
              </a:ext>
            </a:extLst>
          </p:cNvPr>
          <p:cNvGrpSpPr/>
          <p:nvPr/>
        </p:nvGrpSpPr>
        <p:grpSpPr>
          <a:xfrm>
            <a:off x="6678644" y="1185749"/>
            <a:ext cx="968022" cy="4325930"/>
            <a:chOff x="6270266" y="707942"/>
            <a:chExt cx="968022" cy="432593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13E7C23-E58B-9E61-63DE-C3AA136CE655}"/>
                </a:ext>
              </a:extLst>
            </p:cNvPr>
            <p:cNvSpPr/>
            <p:nvPr/>
          </p:nvSpPr>
          <p:spPr>
            <a:xfrm>
              <a:off x="6368292" y="122585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23C029D-A770-45FC-25C4-E3A8FC86E71F}"/>
                </a:ext>
              </a:extLst>
            </p:cNvPr>
            <p:cNvSpPr/>
            <p:nvPr/>
          </p:nvSpPr>
          <p:spPr>
            <a:xfrm>
              <a:off x="6368292" y="2429710"/>
              <a:ext cx="437698" cy="4469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07C5E89-198E-5D64-0D62-C302A58A4B97}"/>
                </a:ext>
              </a:extLst>
            </p:cNvPr>
            <p:cNvSpPr/>
            <p:nvPr/>
          </p:nvSpPr>
          <p:spPr>
            <a:xfrm>
              <a:off x="6368292" y="321056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15C1022-69BB-26F5-841A-D5C80F35BBE6}"/>
                </a:ext>
              </a:extLst>
            </p:cNvPr>
            <p:cNvSpPr/>
            <p:nvPr/>
          </p:nvSpPr>
          <p:spPr>
            <a:xfrm>
              <a:off x="6371903" y="3847919"/>
              <a:ext cx="437698" cy="4469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A58D0EA-D954-9FAD-0F7E-9C487D52DD97}"/>
                </a:ext>
              </a:extLst>
            </p:cNvPr>
            <p:cNvSpPr/>
            <p:nvPr/>
          </p:nvSpPr>
          <p:spPr>
            <a:xfrm>
              <a:off x="6368292" y="4586941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2BE7C4-2A86-3610-05D0-D3A3B1AC4936}"/>
                </a:ext>
              </a:extLst>
            </p:cNvPr>
            <p:cNvCxnSpPr/>
            <p:nvPr/>
          </p:nvCxnSpPr>
          <p:spPr>
            <a:xfrm>
              <a:off x="6587141" y="1879946"/>
              <a:ext cx="0" cy="401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238BD0-5C1F-9B8D-2ED3-27ADE3D10588}"/>
                </a:ext>
              </a:extLst>
            </p:cNvPr>
            <p:cNvSpPr txBox="1"/>
            <p:nvPr/>
          </p:nvSpPr>
          <p:spPr>
            <a:xfrm>
              <a:off x="6270266" y="707942"/>
              <a:ext cx="9680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Dropout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BD740FE-F5F8-46BA-83DC-507916BD850F}"/>
              </a:ext>
            </a:extLst>
          </p:cNvPr>
          <p:cNvGrpSpPr/>
          <p:nvPr/>
        </p:nvGrpSpPr>
        <p:grpSpPr>
          <a:xfrm>
            <a:off x="8159595" y="1194416"/>
            <a:ext cx="539335" cy="4325930"/>
            <a:chOff x="6270266" y="707942"/>
            <a:chExt cx="539335" cy="432593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3BA57E9-2A03-30F7-CAFC-7FDB41858B39}"/>
                </a:ext>
              </a:extLst>
            </p:cNvPr>
            <p:cNvSpPr/>
            <p:nvPr/>
          </p:nvSpPr>
          <p:spPr>
            <a:xfrm>
              <a:off x="6368292" y="122585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FE812D4-F6AF-93D6-1B09-B4385ACC7450}"/>
                </a:ext>
              </a:extLst>
            </p:cNvPr>
            <p:cNvSpPr/>
            <p:nvPr/>
          </p:nvSpPr>
          <p:spPr>
            <a:xfrm>
              <a:off x="6368292" y="2429710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9A72164-84D5-44F0-87F1-7DF5472718B1}"/>
                </a:ext>
              </a:extLst>
            </p:cNvPr>
            <p:cNvSpPr/>
            <p:nvPr/>
          </p:nvSpPr>
          <p:spPr>
            <a:xfrm>
              <a:off x="6368292" y="321056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59E11D-D86C-50C2-0579-7EFC8D8A907F}"/>
                </a:ext>
              </a:extLst>
            </p:cNvPr>
            <p:cNvSpPr/>
            <p:nvPr/>
          </p:nvSpPr>
          <p:spPr>
            <a:xfrm>
              <a:off x="6371903" y="3847919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B792928F-4DEF-4BD3-69A0-FBFC37786FE2}"/>
                </a:ext>
              </a:extLst>
            </p:cNvPr>
            <p:cNvSpPr/>
            <p:nvPr/>
          </p:nvSpPr>
          <p:spPr>
            <a:xfrm>
              <a:off x="6368292" y="4586941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7F40893-93F9-2B49-36EA-3598134DC79F}"/>
                </a:ext>
              </a:extLst>
            </p:cNvPr>
            <p:cNvCxnSpPr/>
            <p:nvPr/>
          </p:nvCxnSpPr>
          <p:spPr>
            <a:xfrm>
              <a:off x="6587141" y="1879946"/>
              <a:ext cx="0" cy="401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4681A6A-9273-FA37-87FC-B4FE94BE01AA}"/>
                </a:ext>
              </a:extLst>
            </p:cNvPr>
            <p:cNvSpPr txBox="1"/>
            <p:nvPr/>
          </p:nvSpPr>
          <p:spPr>
            <a:xfrm>
              <a:off x="6270266" y="707942"/>
              <a:ext cx="5357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256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8090B0F-DF95-7EDB-492F-9491D9F092FA}"/>
              </a:ext>
            </a:extLst>
          </p:cNvPr>
          <p:cNvGrpSpPr/>
          <p:nvPr/>
        </p:nvGrpSpPr>
        <p:grpSpPr>
          <a:xfrm>
            <a:off x="9614138" y="1185749"/>
            <a:ext cx="968022" cy="4325930"/>
            <a:chOff x="6270266" y="707942"/>
            <a:chExt cx="968022" cy="432593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BC6CCC1-7BA1-2697-524F-A8F7FF14A62F}"/>
                </a:ext>
              </a:extLst>
            </p:cNvPr>
            <p:cNvSpPr/>
            <p:nvPr/>
          </p:nvSpPr>
          <p:spPr>
            <a:xfrm>
              <a:off x="6368292" y="122585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AFB9316-A010-9C3A-6050-5547AA0E00E7}"/>
                </a:ext>
              </a:extLst>
            </p:cNvPr>
            <p:cNvSpPr/>
            <p:nvPr/>
          </p:nvSpPr>
          <p:spPr>
            <a:xfrm>
              <a:off x="6368292" y="2429710"/>
              <a:ext cx="437698" cy="4469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DD5FCB2-1ED8-3907-0007-7E223B6B8201}"/>
                </a:ext>
              </a:extLst>
            </p:cNvPr>
            <p:cNvSpPr/>
            <p:nvPr/>
          </p:nvSpPr>
          <p:spPr>
            <a:xfrm>
              <a:off x="6368292" y="321056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61A0E85-8003-8DB1-8F00-AECD9764D63E}"/>
                </a:ext>
              </a:extLst>
            </p:cNvPr>
            <p:cNvSpPr/>
            <p:nvPr/>
          </p:nvSpPr>
          <p:spPr>
            <a:xfrm>
              <a:off x="6371903" y="3847919"/>
              <a:ext cx="437698" cy="446931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7488EC9-10EB-34B0-1E77-835838755034}"/>
                </a:ext>
              </a:extLst>
            </p:cNvPr>
            <p:cNvSpPr/>
            <p:nvPr/>
          </p:nvSpPr>
          <p:spPr>
            <a:xfrm>
              <a:off x="6368292" y="4586941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848096D-A5B0-5992-C276-027CE5F32F7D}"/>
                </a:ext>
              </a:extLst>
            </p:cNvPr>
            <p:cNvCxnSpPr/>
            <p:nvPr/>
          </p:nvCxnSpPr>
          <p:spPr>
            <a:xfrm>
              <a:off x="6587141" y="1879946"/>
              <a:ext cx="0" cy="401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4AB1365-F0F8-9854-249A-D215865A857E}"/>
                </a:ext>
              </a:extLst>
            </p:cNvPr>
            <p:cNvSpPr txBox="1"/>
            <p:nvPr/>
          </p:nvSpPr>
          <p:spPr>
            <a:xfrm>
              <a:off x="6270266" y="707942"/>
              <a:ext cx="9680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Dropout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1F7F31D-9A31-C6B4-36B6-9CF594FEE57D}"/>
              </a:ext>
            </a:extLst>
          </p:cNvPr>
          <p:cNvGrpSpPr/>
          <p:nvPr/>
        </p:nvGrpSpPr>
        <p:grpSpPr>
          <a:xfrm>
            <a:off x="11193115" y="1792856"/>
            <a:ext cx="441309" cy="3572383"/>
            <a:chOff x="6368292" y="722467"/>
            <a:chExt cx="441309" cy="3572383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7DAF641-9244-EF9B-37EB-C078C9350640}"/>
                </a:ext>
              </a:extLst>
            </p:cNvPr>
            <p:cNvSpPr/>
            <p:nvPr/>
          </p:nvSpPr>
          <p:spPr>
            <a:xfrm>
              <a:off x="6368292" y="122585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E80D309-16A9-4379-AE07-52158F8FEE59}"/>
                </a:ext>
              </a:extLst>
            </p:cNvPr>
            <p:cNvSpPr/>
            <p:nvPr/>
          </p:nvSpPr>
          <p:spPr>
            <a:xfrm>
              <a:off x="6368292" y="2429710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038DAD5-D61A-80D3-5736-BF3809CE5108}"/>
                </a:ext>
              </a:extLst>
            </p:cNvPr>
            <p:cNvSpPr/>
            <p:nvPr/>
          </p:nvSpPr>
          <p:spPr>
            <a:xfrm>
              <a:off x="6368292" y="3210568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A3B0FA9F-4C8F-7BB3-5AEC-581D3325956F}"/>
                </a:ext>
              </a:extLst>
            </p:cNvPr>
            <p:cNvSpPr/>
            <p:nvPr/>
          </p:nvSpPr>
          <p:spPr>
            <a:xfrm>
              <a:off x="6371903" y="3847919"/>
              <a:ext cx="437698" cy="44693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4E0A76A-92FA-7D93-C37C-6D4780195B55}"/>
                </a:ext>
              </a:extLst>
            </p:cNvPr>
            <p:cNvCxnSpPr/>
            <p:nvPr/>
          </p:nvCxnSpPr>
          <p:spPr>
            <a:xfrm>
              <a:off x="6587141" y="1879946"/>
              <a:ext cx="0" cy="4011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0F94EF9-EACD-892E-C00F-D53B1B6530A0}"/>
                </a:ext>
              </a:extLst>
            </p:cNvPr>
            <p:cNvSpPr txBox="1"/>
            <p:nvPr/>
          </p:nvSpPr>
          <p:spPr>
            <a:xfrm>
              <a:off x="6377789" y="722467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17</a:t>
              </a:r>
            </a:p>
          </p:txBody>
        </p: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42EC24B-6828-0EFD-194C-94B597B203F1}"/>
              </a:ext>
            </a:extLst>
          </p:cNvPr>
          <p:cNvCxnSpPr/>
          <p:nvPr/>
        </p:nvCxnSpPr>
        <p:spPr>
          <a:xfrm flipV="1">
            <a:off x="3856948" y="2114821"/>
            <a:ext cx="1183086" cy="845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B80E85C-2E5F-2CFE-3EA6-D2D22878B559}"/>
              </a:ext>
            </a:extLst>
          </p:cNvPr>
          <p:cNvCxnSpPr/>
          <p:nvPr/>
        </p:nvCxnSpPr>
        <p:spPr>
          <a:xfrm flipV="1">
            <a:off x="3809644" y="3241570"/>
            <a:ext cx="1261420" cy="290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ECC377C-5D93-2A8C-D650-550381E82104}"/>
              </a:ext>
            </a:extLst>
          </p:cNvPr>
          <p:cNvCxnSpPr/>
          <p:nvPr/>
        </p:nvCxnSpPr>
        <p:spPr>
          <a:xfrm flipV="1">
            <a:off x="3770477" y="3996322"/>
            <a:ext cx="1269557" cy="1033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7428D30-9B69-3884-B850-977910D65BE9}"/>
              </a:ext>
            </a:extLst>
          </p:cNvPr>
          <p:cNvCxnSpPr/>
          <p:nvPr/>
        </p:nvCxnSpPr>
        <p:spPr>
          <a:xfrm flipV="1">
            <a:off x="3856948" y="4557858"/>
            <a:ext cx="1246331" cy="766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45ECADC-AF56-69BD-646C-8C622C6FAEBD}"/>
              </a:ext>
            </a:extLst>
          </p:cNvPr>
          <p:cNvCxnSpPr/>
          <p:nvPr/>
        </p:nvCxnSpPr>
        <p:spPr>
          <a:xfrm>
            <a:off x="3856948" y="5296880"/>
            <a:ext cx="11397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6D3C91E3-1B0E-2D1E-793B-6EC0A5B0257C}"/>
              </a:ext>
            </a:extLst>
          </p:cNvPr>
          <p:cNvCxnSpPr/>
          <p:nvPr/>
        </p:nvCxnSpPr>
        <p:spPr>
          <a:xfrm flipV="1">
            <a:off x="5789786" y="3848730"/>
            <a:ext cx="882783" cy="3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C529DF00-86ED-93C3-3809-12ACA16B9302}"/>
              </a:ext>
            </a:extLst>
          </p:cNvPr>
          <p:cNvGrpSpPr/>
          <p:nvPr/>
        </p:nvGrpSpPr>
        <p:grpSpPr>
          <a:xfrm>
            <a:off x="7132773" y="1866097"/>
            <a:ext cx="1256720" cy="3430783"/>
            <a:chOff x="5603409" y="1927130"/>
            <a:chExt cx="1256720" cy="3430783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ED4EC87-E58A-5DDE-A73C-2D8425880AB6}"/>
                </a:ext>
              </a:extLst>
            </p:cNvPr>
            <p:cNvCxnSpPr/>
            <p:nvPr/>
          </p:nvCxnSpPr>
          <p:spPr>
            <a:xfrm>
              <a:off x="5942769" y="1927130"/>
              <a:ext cx="653045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8DAE5E2-6F17-696E-DF52-98161C43A006}"/>
                </a:ext>
              </a:extLst>
            </p:cNvPr>
            <p:cNvCxnSpPr/>
            <p:nvPr/>
          </p:nvCxnSpPr>
          <p:spPr>
            <a:xfrm>
              <a:off x="5768087" y="2192827"/>
              <a:ext cx="910557" cy="8970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B43624B-ED0B-4886-567A-D5C887F3F155}"/>
                </a:ext>
              </a:extLst>
            </p:cNvPr>
            <p:cNvCxnSpPr/>
            <p:nvPr/>
          </p:nvCxnSpPr>
          <p:spPr>
            <a:xfrm>
              <a:off x="5733417" y="2394972"/>
              <a:ext cx="959794" cy="14749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C864217-48CE-B6FC-8E93-40C2BBBA3509}"/>
                </a:ext>
              </a:extLst>
            </p:cNvPr>
            <p:cNvCxnSpPr/>
            <p:nvPr/>
          </p:nvCxnSpPr>
          <p:spPr>
            <a:xfrm>
              <a:off x="5603409" y="2296247"/>
              <a:ext cx="1089802" cy="30006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9B0034B0-0546-37AF-65D3-0773B16B92AB}"/>
                </a:ext>
              </a:extLst>
            </p:cNvPr>
            <p:cNvCxnSpPr/>
            <p:nvPr/>
          </p:nvCxnSpPr>
          <p:spPr>
            <a:xfrm flipV="1">
              <a:off x="5768087" y="2159263"/>
              <a:ext cx="962070" cy="93062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13226699-2536-7154-9779-766DC3C8EACB}"/>
                </a:ext>
              </a:extLst>
            </p:cNvPr>
            <p:cNvCxnSpPr>
              <a:endCxn id="19" idx="2"/>
            </p:cNvCxnSpPr>
            <p:nvPr/>
          </p:nvCxnSpPr>
          <p:spPr>
            <a:xfrm>
              <a:off x="5698749" y="3351515"/>
              <a:ext cx="1077921" cy="5603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2E98115-C0F2-D0E1-5A98-E7805F9FF7C6}"/>
                </a:ext>
              </a:extLst>
            </p:cNvPr>
            <p:cNvCxnSpPr/>
            <p:nvPr/>
          </p:nvCxnSpPr>
          <p:spPr>
            <a:xfrm>
              <a:off x="5678927" y="3500099"/>
              <a:ext cx="1014284" cy="10043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CF9E507-E7AC-BCEC-A046-0D6AC1734809}"/>
                </a:ext>
              </a:extLst>
            </p:cNvPr>
            <p:cNvCxnSpPr/>
            <p:nvPr/>
          </p:nvCxnSpPr>
          <p:spPr>
            <a:xfrm>
              <a:off x="5603409" y="3558467"/>
              <a:ext cx="1075235" cy="179944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0BA3F7D4-C895-582F-2310-3AE842C0EF4D}"/>
                </a:ext>
              </a:extLst>
            </p:cNvPr>
            <p:cNvCxnSpPr/>
            <p:nvPr/>
          </p:nvCxnSpPr>
          <p:spPr>
            <a:xfrm flipV="1">
              <a:off x="5721037" y="2229793"/>
              <a:ext cx="1139092" cy="169071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CD225468-3E54-5F45-EABD-5FD225D46E98}"/>
                </a:ext>
              </a:extLst>
            </p:cNvPr>
            <p:cNvCxnSpPr/>
            <p:nvPr/>
          </p:nvCxnSpPr>
          <p:spPr>
            <a:xfrm flipV="1">
              <a:off x="5714521" y="3378360"/>
              <a:ext cx="995219" cy="57945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BC4CCF0-8A97-196F-F9E0-EA2EA853E4CC}"/>
                </a:ext>
              </a:extLst>
            </p:cNvPr>
            <p:cNvCxnSpPr/>
            <p:nvPr/>
          </p:nvCxnSpPr>
          <p:spPr>
            <a:xfrm flipV="1">
              <a:off x="5800274" y="4539819"/>
              <a:ext cx="914683" cy="5634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4F14FE5-3596-8CE5-A266-3B7DC04A4EBE}"/>
                </a:ext>
              </a:extLst>
            </p:cNvPr>
            <p:cNvCxnSpPr/>
            <p:nvPr/>
          </p:nvCxnSpPr>
          <p:spPr>
            <a:xfrm>
              <a:off x="5814517" y="5273039"/>
              <a:ext cx="836353" cy="50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8E049E1-D619-8CC1-B6C8-54AD7D9A449F}"/>
                </a:ext>
              </a:extLst>
            </p:cNvPr>
            <p:cNvCxnSpPr/>
            <p:nvPr/>
          </p:nvCxnSpPr>
          <p:spPr>
            <a:xfrm flipV="1">
              <a:off x="5835062" y="4698234"/>
              <a:ext cx="895095" cy="43393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298DA6-1434-858F-D337-A6D1A09F771A}"/>
                </a:ext>
              </a:extLst>
            </p:cNvPr>
            <p:cNvCxnSpPr/>
            <p:nvPr/>
          </p:nvCxnSpPr>
          <p:spPr>
            <a:xfrm flipV="1">
              <a:off x="5843610" y="4073968"/>
              <a:ext cx="815849" cy="45209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B92A856-EDC6-039D-A8B0-2E394766223E}"/>
                </a:ext>
              </a:extLst>
            </p:cNvPr>
            <p:cNvCxnSpPr/>
            <p:nvPr/>
          </p:nvCxnSpPr>
          <p:spPr>
            <a:xfrm flipV="1">
              <a:off x="5768087" y="3365877"/>
              <a:ext cx="1008583" cy="107187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9E0DE9D7-8059-21A6-CDE6-C78E044DF977}"/>
              </a:ext>
            </a:extLst>
          </p:cNvPr>
          <p:cNvCxnSpPr/>
          <p:nvPr/>
        </p:nvCxnSpPr>
        <p:spPr>
          <a:xfrm>
            <a:off x="7449543" y="3821697"/>
            <a:ext cx="6760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E79EC7E2-33CA-9505-CB40-390F0B15B944}"/>
              </a:ext>
            </a:extLst>
          </p:cNvPr>
          <p:cNvCxnSpPr/>
          <p:nvPr/>
        </p:nvCxnSpPr>
        <p:spPr>
          <a:xfrm>
            <a:off x="10227412" y="2079146"/>
            <a:ext cx="832061" cy="3158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F7FAFD08-02CC-1583-0774-5582314CC3AB}"/>
              </a:ext>
            </a:extLst>
          </p:cNvPr>
          <p:cNvCxnSpPr/>
          <p:nvPr/>
        </p:nvCxnSpPr>
        <p:spPr>
          <a:xfrm>
            <a:off x="10187198" y="2192827"/>
            <a:ext cx="932946" cy="14388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F7EDD961-95FA-2169-FE8E-EAEE8BE2D951}"/>
              </a:ext>
            </a:extLst>
          </p:cNvPr>
          <p:cNvCxnSpPr/>
          <p:nvPr/>
        </p:nvCxnSpPr>
        <p:spPr>
          <a:xfrm>
            <a:off x="10141909" y="2357753"/>
            <a:ext cx="967747" cy="2100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4F8A23B-3205-2596-1235-2230521EC42A}"/>
              </a:ext>
            </a:extLst>
          </p:cNvPr>
          <p:cNvCxnSpPr/>
          <p:nvPr/>
        </p:nvCxnSpPr>
        <p:spPr>
          <a:xfrm>
            <a:off x="10013161" y="2314855"/>
            <a:ext cx="1118241" cy="2715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BAF7E81-0723-F96A-2BDE-66E7EF8A6C55}"/>
              </a:ext>
            </a:extLst>
          </p:cNvPr>
          <p:cNvCxnSpPr/>
          <p:nvPr/>
        </p:nvCxnSpPr>
        <p:spPr>
          <a:xfrm flipV="1">
            <a:off x="10236932" y="2652735"/>
            <a:ext cx="908281" cy="4782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359941B1-F5C5-0727-C84E-1665909BD50B}"/>
              </a:ext>
            </a:extLst>
          </p:cNvPr>
          <p:cNvCxnSpPr/>
          <p:nvPr/>
        </p:nvCxnSpPr>
        <p:spPr>
          <a:xfrm flipV="1">
            <a:off x="10309752" y="2836011"/>
            <a:ext cx="927401" cy="1033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E463715-4076-BB1B-1D76-FEC175A923C1}"/>
              </a:ext>
            </a:extLst>
          </p:cNvPr>
          <p:cNvCxnSpPr/>
          <p:nvPr/>
        </p:nvCxnSpPr>
        <p:spPr>
          <a:xfrm flipV="1">
            <a:off x="10278610" y="2897111"/>
            <a:ext cx="981540" cy="1721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F84C0BD-F7CE-028F-54B0-3C7212488500}"/>
              </a:ext>
            </a:extLst>
          </p:cNvPr>
          <p:cNvCxnSpPr/>
          <p:nvPr/>
        </p:nvCxnSpPr>
        <p:spPr>
          <a:xfrm flipV="1">
            <a:off x="10323899" y="2995033"/>
            <a:ext cx="970282" cy="22780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A09246A3-C9C6-BA1C-924F-AE502FF7498D}"/>
              </a:ext>
            </a:extLst>
          </p:cNvPr>
          <p:cNvCxnSpPr/>
          <p:nvPr/>
        </p:nvCxnSpPr>
        <p:spPr>
          <a:xfrm>
            <a:off x="10227412" y="3271398"/>
            <a:ext cx="882244" cy="4521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07DA94FE-7C11-4BCF-17A9-479244B35AAE}"/>
              </a:ext>
            </a:extLst>
          </p:cNvPr>
          <p:cNvCxnSpPr/>
          <p:nvPr/>
        </p:nvCxnSpPr>
        <p:spPr>
          <a:xfrm>
            <a:off x="10212887" y="3444136"/>
            <a:ext cx="896769" cy="1027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09AE7BD3-8226-BEC1-04C6-96D2E1301531}"/>
              </a:ext>
            </a:extLst>
          </p:cNvPr>
          <p:cNvCxnSpPr>
            <a:endCxn id="47" idx="2"/>
          </p:cNvCxnSpPr>
          <p:nvPr/>
        </p:nvCxnSpPr>
        <p:spPr>
          <a:xfrm>
            <a:off x="10121874" y="3631678"/>
            <a:ext cx="1018924" cy="14911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EF0E53FA-535C-BDC0-40CE-A211646CB5E6}"/>
              </a:ext>
            </a:extLst>
          </p:cNvPr>
          <p:cNvCxnSpPr/>
          <p:nvPr/>
        </p:nvCxnSpPr>
        <p:spPr>
          <a:xfrm flipV="1">
            <a:off x="10272386" y="5210779"/>
            <a:ext cx="787087" cy="327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A81185DD-81AE-B71B-41D4-76839F0F21B6}"/>
              </a:ext>
            </a:extLst>
          </p:cNvPr>
          <p:cNvCxnSpPr/>
          <p:nvPr/>
        </p:nvCxnSpPr>
        <p:spPr>
          <a:xfrm flipV="1">
            <a:off x="10247879" y="4591894"/>
            <a:ext cx="872265" cy="390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5ECCC4FF-CFEE-884B-023F-B5426CFC7136}"/>
              </a:ext>
            </a:extLst>
          </p:cNvPr>
          <p:cNvCxnSpPr/>
          <p:nvPr/>
        </p:nvCxnSpPr>
        <p:spPr>
          <a:xfrm flipV="1">
            <a:off x="10244579" y="3877700"/>
            <a:ext cx="875565" cy="146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08DC9C2F-3EF3-82F9-1A8B-2F3DED92F197}"/>
              </a:ext>
            </a:extLst>
          </p:cNvPr>
          <p:cNvCxnSpPr/>
          <p:nvPr/>
        </p:nvCxnSpPr>
        <p:spPr>
          <a:xfrm flipV="1">
            <a:off x="10272386" y="4684817"/>
            <a:ext cx="878948" cy="4468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C0A837D6-7545-CBAB-A944-341912BE15F9}"/>
              </a:ext>
            </a:extLst>
          </p:cNvPr>
          <p:cNvCxnSpPr/>
          <p:nvPr/>
        </p:nvCxnSpPr>
        <p:spPr>
          <a:xfrm flipV="1">
            <a:off x="10247879" y="3930551"/>
            <a:ext cx="892919" cy="5230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7C55C3C5-6999-E49B-42C2-82E01C2BB93E}"/>
              </a:ext>
            </a:extLst>
          </p:cNvPr>
          <p:cNvCxnSpPr>
            <a:stCxn id="3" idx="3"/>
          </p:cNvCxnSpPr>
          <p:nvPr/>
        </p:nvCxnSpPr>
        <p:spPr>
          <a:xfrm flipV="1">
            <a:off x="2153824" y="3735243"/>
            <a:ext cx="398695" cy="38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749921F3-9F06-733C-0557-F02CE8D20FF4}"/>
              </a:ext>
            </a:extLst>
          </p:cNvPr>
          <p:cNvCxnSpPr>
            <a:cxnSpLocks/>
          </p:cNvCxnSpPr>
          <p:nvPr/>
        </p:nvCxnSpPr>
        <p:spPr>
          <a:xfrm flipV="1">
            <a:off x="8883981" y="3869949"/>
            <a:ext cx="650047" cy="77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7759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66E0-90AC-3C95-9CDE-9CE9B0142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C0A369-64C7-88AE-36B1-2B4739708F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89" y="1756177"/>
            <a:ext cx="5908336" cy="373711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DEC105-08A9-7F63-52E3-F7B3039D3C7E}"/>
              </a:ext>
            </a:extLst>
          </p:cNvPr>
          <p:cNvSpPr txBox="1"/>
          <p:nvPr/>
        </p:nvSpPr>
        <p:spPr>
          <a:xfrm>
            <a:off x="7479155" y="2124053"/>
            <a:ext cx="3830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/>
              <a:t>F_beta</a:t>
            </a:r>
            <a:r>
              <a:rPr lang="en-GB" sz="3600" dirty="0"/>
              <a:t> Score: 0.85</a:t>
            </a:r>
          </a:p>
        </p:txBody>
      </p:sp>
      <p:sp>
        <p:nvSpPr>
          <p:cNvPr id="8" name="AutoShape 4" descr="F-beta score - Hasty.ai">
            <a:extLst>
              <a:ext uri="{FF2B5EF4-FFF2-40B4-BE49-F238E27FC236}">
                <a16:creationId xmlns:a16="http://schemas.microsoft.com/office/drawing/2014/main" id="{E5549506-45BB-A879-2146-B561B1CCFE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6" descr="F-beta score - Hasty.ai">
            <a:extLst>
              <a:ext uri="{FF2B5EF4-FFF2-40B4-BE49-F238E27FC236}">
                <a16:creationId xmlns:a16="http://schemas.microsoft.com/office/drawing/2014/main" id="{E1BC5958-F0BB-86F2-82DC-B1606FD78B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5999" y="967487"/>
            <a:ext cx="2766313" cy="276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0" name="AutoShape 8" descr="F-beta score - Hasty.ai">
            <a:extLst>
              <a:ext uri="{FF2B5EF4-FFF2-40B4-BE49-F238E27FC236}">
                <a16:creationId xmlns:a16="http://schemas.microsoft.com/office/drawing/2014/main" id="{3EF24078-AB69-2A30-84CB-171324351C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5136" name="Picture 16" descr="Is F1 the appropriate criterion to use? What about F2, F3,…, F beta? | by  Barak Or | Towards Data Science">
            <a:extLst>
              <a:ext uri="{FF2B5EF4-FFF2-40B4-BE49-F238E27FC236}">
                <a16:creationId xmlns:a16="http://schemas.microsoft.com/office/drawing/2014/main" id="{A7AA729A-3062-F690-CC53-DB285F90C7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96" y="2964216"/>
            <a:ext cx="4595413" cy="1556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700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F041-D342-B805-D75B-EFD72920D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398" y="4883"/>
            <a:ext cx="5779282" cy="592611"/>
          </a:xfrm>
        </p:spPr>
        <p:txBody>
          <a:bodyPr>
            <a:normAutofit/>
          </a:bodyPr>
          <a:lstStyle/>
          <a:p>
            <a:r>
              <a:rPr lang="ro-RO" sz="2400" dirty="0" err="1"/>
              <a:t>Deforestation</a:t>
            </a:r>
            <a:r>
              <a:rPr lang="ro-RO" sz="2400" dirty="0"/>
              <a:t> </a:t>
            </a:r>
            <a:r>
              <a:rPr lang="ro-RO" sz="2400" dirty="0" err="1"/>
              <a:t>detection</a:t>
            </a:r>
            <a:r>
              <a:rPr lang="ro-RO" sz="2400" dirty="0"/>
              <a:t> – Radu-Mihai Sîrbu</a:t>
            </a:r>
            <a:endParaRPr lang="en-GB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34416-B653-2876-A5DF-FADCEEA01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016" y="641379"/>
            <a:ext cx="12021542" cy="5915432"/>
          </a:xfrm>
        </p:spPr>
        <p:txBody>
          <a:bodyPr numCol="3"/>
          <a:lstStyle/>
          <a:p>
            <a:pPr marL="0" indent="0" algn="ctr">
              <a:buNone/>
            </a:pPr>
            <a:r>
              <a:rPr lang="ro-RO" sz="2400" dirty="0" err="1"/>
              <a:t>Motivation</a:t>
            </a:r>
            <a:endParaRPr lang="ro-RO" sz="2400" dirty="0"/>
          </a:p>
          <a:p>
            <a:r>
              <a:rPr lang="ro-RO" sz="1600" dirty="0" err="1"/>
              <a:t>Deforestation</a:t>
            </a:r>
            <a:r>
              <a:rPr lang="ro-RO" sz="1600" dirty="0"/>
              <a:t> </a:t>
            </a:r>
            <a:r>
              <a:rPr lang="ro-RO" sz="1600" dirty="0" err="1"/>
              <a:t>has</a:t>
            </a:r>
            <a:r>
              <a:rPr lang="ro-RO" sz="1600" dirty="0"/>
              <a:t> </a:t>
            </a:r>
            <a:r>
              <a:rPr lang="ro-RO" sz="1600" dirty="0" err="1"/>
              <a:t>become</a:t>
            </a:r>
            <a:r>
              <a:rPr lang="ro-RO" sz="1600" dirty="0"/>
              <a:t> a major problem </a:t>
            </a:r>
            <a:r>
              <a:rPr lang="ro-RO" sz="1600" dirty="0" err="1"/>
              <a:t>and</a:t>
            </a:r>
            <a:r>
              <a:rPr lang="ro-RO" sz="1600" dirty="0"/>
              <a:t> </a:t>
            </a:r>
            <a:r>
              <a:rPr lang="ro-RO" sz="1600" dirty="0" err="1"/>
              <a:t>needs</a:t>
            </a:r>
            <a:r>
              <a:rPr lang="ro-RO" sz="1600" dirty="0"/>
              <a:t> </a:t>
            </a:r>
            <a:r>
              <a:rPr lang="ro-RO" sz="1600" dirty="0" err="1"/>
              <a:t>to</a:t>
            </a:r>
            <a:r>
              <a:rPr lang="ro-RO" sz="1600" dirty="0"/>
              <a:t> </a:t>
            </a:r>
            <a:r>
              <a:rPr lang="ro-RO" sz="1600" dirty="0" err="1"/>
              <a:t>be</a:t>
            </a:r>
            <a:r>
              <a:rPr lang="ro-RO" sz="1600" dirty="0"/>
              <a:t> </a:t>
            </a:r>
            <a:r>
              <a:rPr lang="ro-RO" sz="1600" dirty="0" err="1"/>
              <a:t>tackled</a:t>
            </a:r>
            <a:r>
              <a:rPr lang="ro-RO" sz="1600" dirty="0"/>
              <a:t> as </a:t>
            </a:r>
            <a:r>
              <a:rPr lang="ro-RO" sz="1600" dirty="0" err="1"/>
              <a:t>soon</a:t>
            </a:r>
            <a:r>
              <a:rPr lang="ro-RO" sz="1600" dirty="0"/>
              <a:t> as </a:t>
            </a:r>
            <a:r>
              <a:rPr lang="ro-RO" sz="1600" dirty="0" err="1"/>
              <a:t>possible</a:t>
            </a:r>
            <a:r>
              <a:rPr lang="ro-RO" sz="1600" dirty="0"/>
              <a:t>.</a:t>
            </a:r>
          </a:p>
          <a:p>
            <a:r>
              <a:rPr lang="ro-RO" sz="1600" dirty="0" err="1"/>
              <a:t>There</a:t>
            </a:r>
            <a:r>
              <a:rPr lang="ro-RO" sz="1600" dirty="0"/>
              <a:t> are more </a:t>
            </a:r>
            <a:r>
              <a:rPr lang="ro-RO" sz="1600" dirty="0" err="1"/>
              <a:t>and</a:t>
            </a:r>
            <a:r>
              <a:rPr lang="ro-RO" sz="1600" dirty="0"/>
              <a:t> more </a:t>
            </a:r>
            <a:r>
              <a:rPr lang="ro-RO" sz="1600" dirty="0" err="1"/>
              <a:t>satellites</a:t>
            </a:r>
            <a:r>
              <a:rPr lang="ro-RO" sz="1600" dirty="0"/>
              <a:t> </a:t>
            </a:r>
            <a:r>
              <a:rPr lang="ro-RO" sz="1600" dirty="0" err="1"/>
              <a:t>orbiting</a:t>
            </a:r>
            <a:r>
              <a:rPr lang="ro-RO" sz="1600" dirty="0"/>
              <a:t> </a:t>
            </a:r>
            <a:r>
              <a:rPr lang="ro-RO" sz="1600" dirty="0" err="1"/>
              <a:t>the</a:t>
            </a:r>
            <a:r>
              <a:rPr lang="ro-RO" sz="1600" dirty="0"/>
              <a:t> planet </a:t>
            </a:r>
            <a:r>
              <a:rPr lang="ro-RO" sz="1600" dirty="0" err="1"/>
              <a:t>and</a:t>
            </a:r>
            <a:r>
              <a:rPr lang="ro-RO" sz="1600" dirty="0"/>
              <a:t> </a:t>
            </a:r>
            <a:r>
              <a:rPr lang="ro-RO" sz="1600" dirty="0" err="1"/>
              <a:t>their</a:t>
            </a:r>
            <a:r>
              <a:rPr lang="ro-RO" sz="1600" dirty="0"/>
              <a:t> </a:t>
            </a:r>
            <a:r>
              <a:rPr lang="ro-RO" sz="1600" dirty="0" err="1"/>
              <a:t>images</a:t>
            </a:r>
            <a:r>
              <a:rPr lang="ro-RO" sz="1600" dirty="0"/>
              <a:t> </a:t>
            </a:r>
            <a:r>
              <a:rPr lang="ro-RO" sz="1600" dirty="0" err="1"/>
              <a:t>can</a:t>
            </a:r>
            <a:r>
              <a:rPr lang="ro-RO" sz="1600" dirty="0"/>
              <a:t> prove </a:t>
            </a:r>
            <a:r>
              <a:rPr lang="ro-RO" sz="1600" dirty="0" err="1"/>
              <a:t>to</a:t>
            </a:r>
            <a:r>
              <a:rPr lang="ro-RO" sz="1600" dirty="0"/>
              <a:t> </a:t>
            </a:r>
            <a:r>
              <a:rPr lang="ro-RO" sz="1600" dirty="0" err="1"/>
              <a:t>be</a:t>
            </a:r>
            <a:r>
              <a:rPr lang="ro-RO" sz="1600" dirty="0"/>
              <a:t> </a:t>
            </a:r>
            <a:r>
              <a:rPr lang="ro-RO" sz="1600" dirty="0" err="1"/>
              <a:t>really</a:t>
            </a:r>
            <a:r>
              <a:rPr lang="ro-RO" sz="1600" dirty="0"/>
              <a:t> </a:t>
            </a:r>
            <a:r>
              <a:rPr lang="ro-RO" sz="1600" dirty="0" err="1"/>
              <a:t>useful</a:t>
            </a:r>
            <a:r>
              <a:rPr lang="ro-RO" sz="1600" dirty="0"/>
              <a:t> in </a:t>
            </a:r>
            <a:r>
              <a:rPr lang="ro-RO" sz="1600" dirty="0" err="1"/>
              <a:t>this</a:t>
            </a:r>
            <a:r>
              <a:rPr lang="ro-RO" sz="1600" dirty="0"/>
              <a:t> </a:t>
            </a:r>
            <a:r>
              <a:rPr lang="ro-RO" sz="1600" dirty="0" err="1"/>
              <a:t>matter</a:t>
            </a:r>
            <a:r>
              <a:rPr lang="ro-RO" sz="1600" dirty="0"/>
              <a:t>.</a:t>
            </a:r>
          </a:p>
          <a:p>
            <a:pPr marL="0" indent="0" algn="ctr">
              <a:buNone/>
            </a:pPr>
            <a:r>
              <a:rPr lang="ro-RO" sz="2400" dirty="0" err="1"/>
              <a:t>Proposed</a:t>
            </a:r>
            <a:r>
              <a:rPr lang="ro-RO" sz="2400" dirty="0"/>
              <a:t> </a:t>
            </a:r>
            <a:r>
              <a:rPr lang="ro-RO" sz="2400" dirty="0" err="1"/>
              <a:t>solution</a:t>
            </a:r>
            <a:endParaRPr lang="ro-RO" sz="2400" dirty="0"/>
          </a:p>
          <a:p>
            <a:r>
              <a:rPr lang="ro-RO" sz="1600" dirty="0" err="1"/>
              <a:t>Define</a:t>
            </a:r>
            <a:r>
              <a:rPr lang="ro-RO" sz="1600" dirty="0"/>
              <a:t> a </a:t>
            </a:r>
            <a:r>
              <a:rPr lang="ro-RO" sz="1600" dirty="0" err="1"/>
              <a:t>deep</a:t>
            </a:r>
            <a:r>
              <a:rPr lang="ro-RO" sz="1600" dirty="0"/>
              <a:t> </a:t>
            </a:r>
            <a:r>
              <a:rPr lang="ro-RO" sz="1600" dirty="0" err="1"/>
              <a:t>learning</a:t>
            </a:r>
            <a:r>
              <a:rPr lang="ro-RO" sz="1600" dirty="0"/>
              <a:t> model </a:t>
            </a:r>
            <a:r>
              <a:rPr lang="ro-RO" sz="1600" dirty="0" err="1"/>
              <a:t>that</a:t>
            </a:r>
            <a:r>
              <a:rPr lang="ro-RO" sz="1600" dirty="0"/>
              <a:t> </a:t>
            </a:r>
            <a:r>
              <a:rPr lang="ro-RO" sz="1600" dirty="0" err="1"/>
              <a:t>is</a:t>
            </a:r>
            <a:r>
              <a:rPr lang="ro-RO" sz="1600" dirty="0"/>
              <a:t> </a:t>
            </a:r>
            <a:r>
              <a:rPr lang="ro-RO" sz="1600" dirty="0" err="1"/>
              <a:t>able</a:t>
            </a:r>
            <a:r>
              <a:rPr lang="ro-RO" sz="1600" dirty="0"/>
              <a:t> </a:t>
            </a:r>
            <a:r>
              <a:rPr lang="ro-RO" sz="1600" dirty="0" err="1"/>
              <a:t>to</a:t>
            </a:r>
            <a:r>
              <a:rPr lang="ro-RO" sz="1600" dirty="0"/>
              <a:t> </a:t>
            </a:r>
            <a:r>
              <a:rPr lang="ro-RO" sz="1600" dirty="0" err="1"/>
              <a:t>identify</a:t>
            </a:r>
            <a:r>
              <a:rPr lang="ro-RO" sz="1600" dirty="0"/>
              <a:t> </a:t>
            </a:r>
            <a:r>
              <a:rPr lang="ro-RO" sz="1600" dirty="0" err="1"/>
              <a:t>deforestation</a:t>
            </a:r>
            <a:r>
              <a:rPr lang="ro-RO" sz="1600" dirty="0"/>
              <a:t> </a:t>
            </a:r>
            <a:r>
              <a:rPr lang="ro-RO" sz="1600" dirty="0" err="1"/>
              <a:t>related</a:t>
            </a:r>
            <a:r>
              <a:rPr lang="ro-RO" sz="1600" dirty="0"/>
              <a:t> </a:t>
            </a:r>
            <a:r>
              <a:rPr lang="ro-RO" sz="1600" dirty="0" err="1"/>
              <a:t>events</a:t>
            </a:r>
            <a:r>
              <a:rPr lang="ro-RO" sz="1600" dirty="0"/>
              <a:t> </a:t>
            </a:r>
            <a:r>
              <a:rPr lang="ro-RO" sz="1600" dirty="0" err="1"/>
              <a:t>from</a:t>
            </a:r>
            <a:r>
              <a:rPr lang="ro-RO" sz="1600" dirty="0"/>
              <a:t> </a:t>
            </a:r>
            <a:r>
              <a:rPr lang="ro-RO" sz="1600" dirty="0" err="1"/>
              <a:t>satellite</a:t>
            </a:r>
            <a:r>
              <a:rPr lang="ro-RO" sz="1600" dirty="0"/>
              <a:t> </a:t>
            </a:r>
            <a:r>
              <a:rPr lang="ro-RO" sz="1600" dirty="0" err="1"/>
              <a:t>images</a:t>
            </a:r>
            <a:r>
              <a:rPr lang="ro-RO" sz="1600" dirty="0"/>
              <a:t> </a:t>
            </a:r>
            <a:r>
              <a:rPr lang="ro-RO" sz="1600" dirty="0" err="1"/>
              <a:t>based</a:t>
            </a:r>
            <a:r>
              <a:rPr lang="ro-RO" sz="1600" dirty="0"/>
              <a:t> on </a:t>
            </a:r>
            <a:r>
              <a:rPr lang="ro-RO" sz="1600" dirty="0" err="1"/>
              <a:t>the</a:t>
            </a:r>
            <a:r>
              <a:rPr lang="ro-RO" sz="1600" dirty="0"/>
              <a:t> ResNet50 </a:t>
            </a:r>
            <a:r>
              <a:rPr lang="ro-RO" sz="1600" dirty="0" err="1"/>
              <a:t>architecture</a:t>
            </a:r>
            <a:r>
              <a:rPr lang="ro-RO" sz="1600" dirty="0"/>
              <a:t>.</a:t>
            </a:r>
          </a:p>
          <a:p>
            <a:r>
              <a:rPr lang="ro-RO" sz="1600" dirty="0" err="1"/>
              <a:t>Label</a:t>
            </a:r>
            <a:r>
              <a:rPr lang="ro-RO" sz="1600" dirty="0"/>
              <a:t> </a:t>
            </a:r>
            <a:r>
              <a:rPr lang="ro-RO" sz="1600" dirty="0" err="1"/>
              <a:t>each</a:t>
            </a:r>
            <a:r>
              <a:rPr lang="ro-RO" sz="1600" dirty="0"/>
              <a:t> </a:t>
            </a:r>
            <a:r>
              <a:rPr lang="ro-RO" sz="1600" dirty="0" err="1"/>
              <a:t>image</a:t>
            </a:r>
            <a:r>
              <a:rPr lang="ro-RO" sz="1600" dirty="0"/>
              <a:t> </a:t>
            </a:r>
            <a:r>
              <a:rPr lang="ro-RO" sz="1600" dirty="0" err="1"/>
              <a:t>with</a:t>
            </a:r>
            <a:r>
              <a:rPr lang="ro-RO" sz="1600" dirty="0"/>
              <a:t> </a:t>
            </a:r>
            <a:r>
              <a:rPr lang="ro-RO" sz="1600" dirty="0" err="1"/>
              <a:t>some</a:t>
            </a:r>
            <a:r>
              <a:rPr lang="ro-RO" sz="1600" dirty="0"/>
              <a:t> </a:t>
            </a:r>
            <a:r>
              <a:rPr lang="ro-RO" sz="1600" dirty="0" err="1"/>
              <a:t>predefined</a:t>
            </a:r>
            <a:r>
              <a:rPr lang="ro-RO" sz="1600" dirty="0"/>
              <a:t> </a:t>
            </a:r>
            <a:r>
              <a:rPr lang="ro-RO" sz="1600" dirty="0" err="1"/>
              <a:t>deforestation</a:t>
            </a:r>
            <a:r>
              <a:rPr lang="ro-RO" sz="1600" dirty="0"/>
              <a:t> </a:t>
            </a:r>
            <a:r>
              <a:rPr lang="ro-RO" sz="1600" dirty="0" err="1"/>
              <a:t>related</a:t>
            </a:r>
            <a:r>
              <a:rPr lang="ro-RO" sz="1600" dirty="0"/>
              <a:t> </a:t>
            </a:r>
            <a:r>
              <a:rPr lang="ro-RO" sz="1600" dirty="0" err="1"/>
              <a:t>tags</a:t>
            </a:r>
            <a:r>
              <a:rPr lang="ro-RO" sz="1600" dirty="0"/>
              <a:t> </a:t>
            </a:r>
            <a:r>
              <a:rPr lang="ro-RO" sz="1600" dirty="0" err="1"/>
              <a:t>to</a:t>
            </a:r>
            <a:r>
              <a:rPr lang="ro-RO" sz="1600" dirty="0"/>
              <a:t> </a:t>
            </a:r>
            <a:r>
              <a:rPr lang="ro-RO" sz="1600" dirty="0" err="1"/>
              <a:t>help</a:t>
            </a:r>
            <a:r>
              <a:rPr lang="ro-RO" sz="1600" dirty="0"/>
              <a:t> </a:t>
            </a:r>
            <a:r>
              <a:rPr lang="ro-RO" sz="1600" dirty="0" err="1"/>
              <a:t>with</a:t>
            </a:r>
            <a:r>
              <a:rPr lang="ro-RO" sz="1600" dirty="0"/>
              <a:t> </a:t>
            </a:r>
            <a:r>
              <a:rPr lang="ro-RO" sz="1600" dirty="0" err="1"/>
              <a:t>detection</a:t>
            </a:r>
            <a:r>
              <a:rPr lang="ro-RO" sz="1600" dirty="0"/>
              <a:t>. </a:t>
            </a:r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 algn="ctr">
              <a:buNone/>
            </a:pPr>
            <a:r>
              <a:rPr lang="ro-RO" sz="2400" dirty="0" err="1"/>
              <a:t>Dataset</a:t>
            </a:r>
            <a:endParaRPr lang="ro-RO" sz="2400" dirty="0"/>
          </a:p>
          <a:p>
            <a:r>
              <a:rPr lang="ro-RO" sz="1600" dirty="0" err="1"/>
              <a:t>Train</a:t>
            </a:r>
            <a:r>
              <a:rPr lang="ro-RO" sz="1600" dirty="0"/>
              <a:t> </a:t>
            </a:r>
            <a:r>
              <a:rPr lang="ro-RO" sz="1600" dirty="0" err="1"/>
              <a:t>the</a:t>
            </a:r>
            <a:r>
              <a:rPr lang="ro-RO" sz="1600" dirty="0"/>
              <a:t> </a:t>
            </a:r>
            <a:r>
              <a:rPr lang="ro-RO" sz="1600" dirty="0" err="1"/>
              <a:t>proposed</a:t>
            </a:r>
            <a:r>
              <a:rPr lang="ro-RO" sz="1600" dirty="0"/>
              <a:t> model </a:t>
            </a:r>
            <a:r>
              <a:rPr lang="ro-RO" sz="1600" dirty="0" err="1"/>
              <a:t>using</a:t>
            </a:r>
            <a:r>
              <a:rPr lang="ro-RO" sz="1600" dirty="0"/>
              <a:t> </a:t>
            </a:r>
            <a:r>
              <a:rPr lang="ro-RO" sz="1600" dirty="0" err="1"/>
              <a:t>the</a:t>
            </a:r>
            <a:r>
              <a:rPr lang="ro-RO" sz="1600" dirty="0"/>
              <a:t> Amazon </a:t>
            </a:r>
            <a:r>
              <a:rPr lang="ro-RO" sz="1600" dirty="0" err="1"/>
              <a:t>Rainforest</a:t>
            </a:r>
            <a:r>
              <a:rPr lang="ro-RO" sz="1600" dirty="0"/>
              <a:t> </a:t>
            </a:r>
            <a:r>
              <a:rPr lang="ro-RO" sz="1600" dirty="0" err="1"/>
              <a:t>Satellite</a:t>
            </a:r>
            <a:r>
              <a:rPr lang="ro-RO" sz="1600" dirty="0"/>
              <a:t> </a:t>
            </a:r>
            <a:r>
              <a:rPr lang="ro-RO" sz="1600" dirty="0" err="1"/>
              <a:t>Images</a:t>
            </a:r>
            <a:r>
              <a:rPr lang="ro-RO" sz="1600" dirty="0"/>
              <a:t> </a:t>
            </a:r>
            <a:r>
              <a:rPr lang="ro-RO" sz="1600" dirty="0" err="1"/>
              <a:t>dataset</a:t>
            </a:r>
            <a:r>
              <a:rPr lang="ro-RO" sz="1600" dirty="0"/>
              <a:t>. It </a:t>
            </a:r>
            <a:r>
              <a:rPr lang="ro-RO" sz="1600" dirty="0" err="1"/>
              <a:t>contains</a:t>
            </a:r>
            <a:r>
              <a:rPr lang="ro-RO" sz="1600" dirty="0"/>
              <a:t> over 40k </a:t>
            </a:r>
            <a:r>
              <a:rPr lang="ro-RO" sz="1600" dirty="0" err="1"/>
              <a:t>images</a:t>
            </a:r>
            <a:r>
              <a:rPr lang="ro-RO" sz="1600" dirty="0"/>
              <a:t>, </a:t>
            </a:r>
            <a:r>
              <a:rPr lang="ro-RO" sz="1600" dirty="0" err="1"/>
              <a:t>labeled</a:t>
            </a:r>
            <a:r>
              <a:rPr lang="ro-RO" sz="1600" dirty="0"/>
              <a:t> </a:t>
            </a:r>
            <a:r>
              <a:rPr lang="ro-RO" sz="1600" dirty="0" err="1"/>
              <a:t>into</a:t>
            </a:r>
            <a:r>
              <a:rPr lang="ro-RO" sz="1600" dirty="0"/>
              <a:t> 17 </a:t>
            </a:r>
            <a:r>
              <a:rPr lang="ro-RO" sz="1600" dirty="0" err="1"/>
              <a:t>categories</a:t>
            </a:r>
            <a:r>
              <a:rPr lang="ro-RO" sz="1600" dirty="0"/>
              <a:t>. </a:t>
            </a:r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>
              <a:buNone/>
            </a:pPr>
            <a:endParaRPr lang="ro-RO" sz="1600" dirty="0"/>
          </a:p>
          <a:p>
            <a:pPr marL="0" indent="0" algn="ctr">
              <a:buNone/>
            </a:pPr>
            <a:endParaRPr lang="ro-RO" sz="2400" dirty="0"/>
          </a:p>
          <a:p>
            <a:pPr marL="0" indent="0" algn="ctr">
              <a:buNone/>
            </a:pPr>
            <a:r>
              <a:rPr lang="ro-RO" sz="2400" dirty="0" err="1"/>
              <a:t>Experiments</a:t>
            </a:r>
            <a:endParaRPr lang="ro-RO" sz="2400" dirty="0"/>
          </a:p>
          <a:p>
            <a:r>
              <a:rPr lang="ro-RO" sz="1600" dirty="0"/>
              <a:t>A </a:t>
            </a:r>
            <a:r>
              <a:rPr lang="ro-RO" sz="1600" dirty="0" err="1"/>
              <a:t>few</a:t>
            </a:r>
            <a:r>
              <a:rPr lang="ro-RO" sz="1600" dirty="0"/>
              <a:t> more </a:t>
            </a:r>
            <a:r>
              <a:rPr lang="ro-RO" sz="1600" dirty="0" err="1"/>
              <a:t>layers</a:t>
            </a:r>
            <a:r>
              <a:rPr lang="ro-RO" sz="1600" dirty="0"/>
              <a:t> </a:t>
            </a:r>
            <a:r>
              <a:rPr lang="ro-RO" sz="1600" dirty="0" err="1"/>
              <a:t>were</a:t>
            </a:r>
            <a:r>
              <a:rPr lang="ro-RO" sz="1600" dirty="0"/>
              <a:t> </a:t>
            </a:r>
            <a:r>
              <a:rPr lang="ro-RO" sz="1600" dirty="0" err="1"/>
              <a:t>added</a:t>
            </a:r>
            <a:r>
              <a:rPr lang="ro-RO" sz="1600" dirty="0"/>
              <a:t> on top of </a:t>
            </a:r>
            <a:r>
              <a:rPr lang="ro-RO" sz="1600" dirty="0" err="1"/>
              <a:t>the</a:t>
            </a:r>
            <a:r>
              <a:rPr lang="ro-RO" sz="1600" dirty="0"/>
              <a:t> ResNet50 </a:t>
            </a:r>
            <a:r>
              <a:rPr lang="ro-RO" sz="1600" dirty="0" err="1"/>
              <a:t>architecture</a:t>
            </a:r>
            <a:r>
              <a:rPr lang="ro-RO" sz="1600" dirty="0"/>
              <a:t>: </a:t>
            </a:r>
            <a:r>
              <a:rPr lang="ro-RO" sz="1600" dirty="0" err="1"/>
              <a:t>flatten</a:t>
            </a:r>
            <a:r>
              <a:rPr lang="ro-RO" sz="1600" dirty="0"/>
              <a:t>, 2 </a:t>
            </a:r>
            <a:r>
              <a:rPr lang="ro-RO" sz="1600" dirty="0" err="1"/>
              <a:t>fully</a:t>
            </a:r>
            <a:r>
              <a:rPr lang="ro-RO" sz="1600" dirty="0"/>
              <a:t> </a:t>
            </a:r>
            <a:r>
              <a:rPr lang="ro-RO" sz="1600" dirty="0" err="1"/>
              <a:t>connected</a:t>
            </a:r>
            <a:r>
              <a:rPr lang="ro-RO" sz="1600" dirty="0"/>
              <a:t> </a:t>
            </a:r>
            <a:r>
              <a:rPr lang="ro-RO" sz="1600" dirty="0" err="1"/>
              <a:t>layers</a:t>
            </a:r>
            <a:r>
              <a:rPr lang="ro-RO" sz="1600" dirty="0"/>
              <a:t> </a:t>
            </a:r>
            <a:r>
              <a:rPr lang="ro-RO" sz="1600" dirty="0" err="1"/>
              <a:t>with</a:t>
            </a:r>
            <a:r>
              <a:rPr lang="ro-RO" sz="1600" dirty="0"/>
              <a:t> </a:t>
            </a:r>
            <a:r>
              <a:rPr lang="ro-RO" sz="1600" dirty="0" err="1"/>
              <a:t>the</a:t>
            </a:r>
            <a:r>
              <a:rPr lang="ro-RO" sz="1600" dirty="0"/>
              <a:t> </a:t>
            </a:r>
            <a:r>
              <a:rPr lang="ro-RO" sz="1600" dirty="0" err="1"/>
              <a:t>ReLu</a:t>
            </a:r>
            <a:r>
              <a:rPr lang="ro-RO" sz="1600" dirty="0"/>
              <a:t> </a:t>
            </a:r>
            <a:r>
              <a:rPr lang="ro-RO" sz="1600" dirty="0" err="1"/>
              <a:t>activation</a:t>
            </a:r>
            <a:r>
              <a:rPr lang="ro-RO" sz="1600" dirty="0"/>
              <a:t> </a:t>
            </a:r>
            <a:r>
              <a:rPr lang="ro-RO" sz="1600" dirty="0" err="1"/>
              <a:t>function</a:t>
            </a:r>
            <a:r>
              <a:rPr lang="ro-RO" sz="1600" dirty="0"/>
              <a:t>, 2 </a:t>
            </a:r>
            <a:r>
              <a:rPr lang="ro-RO" sz="1600" dirty="0" err="1"/>
              <a:t>droput</a:t>
            </a:r>
            <a:r>
              <a:rPr lang="ro-RO" sz="1600" dirty="0"/>
              <a:t> </a:t>
            </a:r>
            <a:r>
              <a:rPr lang="ro-RO" sz="1600" dirty="0" err="1"/>
              <a:t>layers</a:t>
            </a:r>
            <a:r>
              <a:rPr lang="ro-RO" sz="1600" dirty="0"/>
              <a:t> </a:t>
            </a:r>
            <a:r>
              <a:rPr lang="ro-RO" sz="1600" dirty="0" err="1"/>
              <a:t>and</a:t>
            </a:r>
            <a:r>
              <a:rPr lang="ro-RO" sz="1600" dirty="0"/>
              <a:t> </a:t>
            </a:r>
            <a:r>
              <a:rPr lang="ro-RO" sz="1600" dirty="0" err="1"/>
              <a:t>one</a:t>
            </a:r>
            <a:r>
              <a:rPr lang="ro-RO" sz="1600" dirty="0"/>
              <a:t> </a:t>
            </a:r>
            <a:r>
              <a:rPr lang="ro-RO" sz="1600" dirty="0" err="1"/>
              <a:t>last</a:t>
            </a:r>
            <a:r>
              <a:rPr lang="ro-RO" sz="1600" dirty="0"/>
              <a:t> </a:t>
            </a:r>
            <a:r>
              <a:rPr lang="ro-RO" sz="1600" dirty="0" err="1"/>
              <a:t>fully</a:t>
            </a:r>
            <a:r>
              <a:rPr lang="ro-RO" sz="1600" dirty="0"/>
              <a:t> </a:t>
            </a:r>
            <a:r>
              <a:rPr lang="ro-RO" sz="1600" dirty="0" err="1"/>
              <a:t>connected</a:t>
            </a:r>
            <a:r>
              <a:rPr lang="ro-RO" sz="1600" dirty="0"/>
              <a:t> </a:t>
            </a:r>
            <a:r>
              <a:rPr lang="ro-RO" sz="1600" dirty="0" err="1"/>
              <a:t>layer</a:t>
            </a:r>
            <a:r>
              <a:rPr lang="ro-RO" sz="1600" dirty="0"/>
              <a:t> for </a:t>
            </a:r>
            <a:r>
              <a:rPr lang="ro-RO" sz="1600" dirty="0" err="1"/>
              <a:t>the</a:t>
            </a:r>
            <a:r>
              <a:rPr lang="ro-RO" sz="1600" dirty="0"/>
              <a:t> 17 </a:t>
            </a:r>
            <a:r>
              <a:rPr lang="ro-RO" sz="1600" dirty="0" err="1"/>
              <a:t>class</a:t>
            </a:r>
            <a:r>
              <a:rPr lang="ro-RO" sz="1600" dirty="0"/>
              <a:t> </a:t>
            </a:r>
            <a:r>
              <a:rPr lang="ro-RO" sz="1600" dirty="0" err="1"/>
              <a:t>labels</a:t>
            </a:r>
            <a:r>
              <a:rPr lang="ro-RO" sz="1600" dirty="0"/>
              <a:t>.</a:t>
            </a:r>
          </a:p>
          <a:p>
            <a:r>
              <a:rPr lang="ro-RO" sz="1600" dirty="0"/>
              <a:t>The </a:t>
            </a:r>
            <a:r>
              <a:rPr lang="ro-RO" sz="1600" dirty="0" err="1"/>
              <a:t>highest</a:t>
            </a:r>
            <a:r>
              <a:rPr lang="ro-RO" sz="1600" dirty="0"/>
              <a:t> </a:t>
            </a:r>
            <a:r>
              <a:rPr lang="ro-RO" sz="1600" dirty="0" err="1"/>
              <a:t>F_beta</a:t>
            </a:r>
            <a:r>
              <a:rPr lang="ro-RO" sz="1600" dirty="0"/>
              <a:t> </a:t>
            </a:r>
            <a:r>
              <a:rPr lang="ro-RO" sz="1600" dirty="0" err="1"/>
              <a:t>score</a:t>
            </a:r>
            <a:r>
              <a:rPr lang="ro-RO" sz="1600" dirty="0"/>
              <a:t> </a:t>
            </a:r>
            <a:r>
              <a:rPr lang="ro-RO" sz="1600" dirty="0" err="1"/>
              <a:t>achieved</a:t>
            </a:r>
            <a:r>
              <a:rPr lang="ro-RO" sz="1600" dirty="0"/>
              <a:t> </a:t>
            </a:r>
            <a:r>
              <a:rPr lang="ro-RO" sz="1600" dirty="0" err="1"/>
              <a:t>was</a:t>
            </a:r>
            <a:r>
              <a:rPr lang="ro-RO" sz="1600" dirty="0"/>
              <a:t> </a:t>
            </a:r>
            <a:r>
              <a:rPr lang="ro-RO" sz="1600" b="1" dirty="0"/>
              <a:t>0.85 </a:t>
            </a:r>
            <a:r>
              <a:rPr lang="ro-RO" sz="1600" dirty="0" err="1"/>
              <a:t>when</a:t>
            </a:r>
            <a:r>
              <a:rPr lang="ro-RO" sz="1600" dirty="0"/>
              <a:t> training over 50 </a:t>
            </a:r>
            <a:r>
              <a:rPr lang="ro-RO" sz="1600" dirty="0" err="1"/>
              <a:t>epochs</a:t>
            </a:r>
            <a:r>
              <a:rPr lang="ro-RO" sz="1600" dirty="0"/>
              <a:t> </a:t>
            </a:r>
            <a:r>
              <a:rPr lang="ro-RO" sz="1600" dirty="0" err="1"/>
              <a:t>with</a:t>
            </a:r>
            <a:r>
              <a:rPr lang="ro-RO" sz="1600" dirty="0"/>
              <a:t> a </a:t>
            </a:r>
            <a:r>
              <a:rPr lang="ro-RO" sz="1600" dirty="0" err="1"/>
              <a:t>batch</a:t>
            </a:r>
            <a:r>
              <a:rPr lang="ro-RO" sz="1600" dirty="0"/>
              <a:t> </a:t>
            </a:r>
            <a:r>
              <a:rPr lang="ro-RO" sz="1600" dirty="0" err="1"/>
              <a:t>size</a:t>
            </a:r>
            <a:r>
              <a:rPr lang="ro-RO" sz="1600" dirty="0"/>
              <a:t> of 128.</a:t>
            </a:r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endParaRPr lang="ro-RO" sz="1600" b="1" dirty="0"/>
          </a:p>
          <a:p>
            <a:pPr marL="0" indent="0" algn="ctr">
              <a:buNone/>
            </a:pPr>
            <a:r>
              <a:rPr lang="ro-RO" sz="1600" dirty="0"/>
              <a:t>Project </a:t>
            </a:r>
            <a:r>
              <a:rPr lang="ro-RO" sz="1600" dirty="0" err="1"/>
              <a:t>source</a:t>
            </a:r>
            <a:endParaRPr lang="ro-RO" sz="1600" dirty="0"/>
          </a:p>
          <a:p>
            <a:pPr marL="0" indent="0" algn="ctr">
              <a:buNone/>
            </a:pPr>
            <a:r>
              <a:rPr lang="ro-RO" sz="1200" dirty="0"/>
              <a:t>https://github.com/radufx/deforestation-detection</a:t>
            </a:r>
          </a:p>
          <a:p>
            <a:pPr marL="0" indent="0">
              <a:buNone/>
            </a:pPr>
            <a:endParaRPr lang="ro-RO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F2D796-E0B5-E77F-8CDA-07B73BF89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17" y="4865059"/>
            <a:ext cx="3890192" cy="1422536"/>
          </a:xfrm>
          <a:prstGeom prst="rect">
            <a:avLst/>
          </a:prstGeom>
        </p:spPr>
      </p:pic>
      <p:pic>
        <p:nvPicPr>
          <p:cNvPr id="8" name="Picture 4" descr="Sample chips with labels">
            <a:extLst>
              <a:ext uri="{FF2B5EF4-FFF2-40B4-BE49-F238E27FC236}">
                <a16:creationId xmlns:a16="http://schemas.microsoft.com/office/drawing/2014/main" id="{91F67368-2BA5-15F6-F654-3D7DBAE88E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086" y="2258916"/>
            <a:ext cx="3423332" cy="1368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5A12126-B04C-7402-E973-90908C9C69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557" y="816555"/>
            <a:ext cx="3507607" cy="22516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F8DBEB-0A8E-2FAB-1D48-927F2AB00E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904" y="3173314"/>
            <a:ext cx="3580260" cy="210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34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318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GeographEditWeb</vt:lpstr>
      <vt:lpstr>Office Theme</vt:lpstr>
      <vt:lpstr>Deforestation detection</vt:lpstr>
      <vt:lpstr>Deforestation as a problem</vt:lpstr>
      <vt:lpstr>Project purpose – detect deforestation from satellite images</vt:lpstr>
      <vt:lpstr>Chosen method of detection</vt:lpstr>
      <vt:lpstr>Approach</vt:lpstr>
      <vt:lpstr>Approach</vt:lpstr>
      <vt:lpstr>Results</vt:lpstr>
      <vt:lpstr>Deforestation detection – Radu-Mihai Sîrbu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Deforestation detection</dc:title>
  <dc:creator>Radu-Mihai Sirbu</dc:creator>
  <cp:lastModifiedBy>Radu-Mihai Sirbu</cp:lastModifiedBy>
  <cp:revision>8</cp:revision>
  <dcterms:created xsi:type="dcterms:W3CDTF">2023-01-15T15:48:31Z</dcterms:created>
  <dcterms:modified xsi:type="dcterms:W3CDTF">2023-01-15T17:49:50Z</dcterms:modified>
</cp:coreProperties>
</file>

<file path=docProps/thumbnail.jpeg>
</file>